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Bold"/>
      <p:bold r:id="rId17"/>
    </p:embeddedFont>
    <p:embeddedFont>
      <p:font typeface="Noto Sans CJK KR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7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8200" y="2616200"/>
            <a:ext cx="10490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0509"/>
              </a:lnSpc>
            </a:pPr>
            <a:r>
              <a:rPr lang="en-US" sz="10400" b="false" i="false" u="none" strike="noStrike">
                <a:solidFill>
                  <a:srgbClr val="333333"/>
                </a:solidFill>
                <a:latin typeface="Pretendard Bold"/>
              </a:rPr>
              <a:t>SmartMatch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83900" y="7023100"/>
            <a:ext cx="2667000" cy="266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04100" y="6718300"/>
            <a:ext cx="3467100" cy="297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03400" y="6299200"/>
            <a:ext cx="1892300" cy="189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87400" y="8204200"/>
            <a:ext cx="3987800" cy="148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880000">
            <a:off x="13830300" y="4330700"/>
            <a:ext cx="711200" cy="335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70100" y="3733800"/>
            <a:ext cx="863600" cy="863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38200" y="4254500"/>
            <a:ext cx="6654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333333"/>
                </a:solidFill>
                <a:latin typeface="Pretendard Bold"/>
              </a:rPr>
              <a:t>Take Control on your resume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BidWise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0000" y="4140200"/>
            <a:ext cx="157607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700" b="false" i="false" u="none" strike="noStrike">
                <a:solidFill>
                  <a:srgbClr val="333333"/>
                </a:solidFill>
                <a:latin typeface="Pretendard Bold"/>
              </a:rPr>
              <a:t>LETS SEE IT LIVE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BidWise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0000" y="4140200"/>
            <a:ext cx="157607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700" b="false" i="false" u="none" strike="noStrike">
                <a:solidFill>
                  <a:srgbClr val="333333"/>
                </a:solidFill>
                <a:latin typeface="Pretendar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7700" y="1041400"/>
            <a:ext cx="93726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500" b="false" i="false" u="none" strike="noStrike">
                <a:solidFill>
                  <a:srgbClr val="333333"/>
                </a:solidFill>
                <a:latin typeface="Pretendard Bold"/>
              </a:rPr>
              <a:t>PROJECT OVERVIEW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900" y="2844800"/>
            <a:ext cx="16941800" cy="185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The system compares resumes to job descriptions.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Providies a matching a </a:t>
            </a: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percentage and detailed analysis.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900" y="5168900"/>
            <a:ext cx="16941800" cy="360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It helps when :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Struggling to align their resumes with job descriptions.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Failing to highlight skills or experiences that match the job description.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0000" y="4140200"/>
            <a:ext cx="157607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700" b="false" i="false" u="none" strike="noStrike">
                <a:solidFill>
                  <a:srgbClr val="333333"/>
                </a:solidFill>
                <a:latin typeface="Pretendard Bold"/>
              </a:rPr>
              <a:t>PROJECT BREAKDOWN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1282700" y="3530600"/>
            <a:ext cx="15722600" cy="321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2006600" y="5194300"/>
            <a:ext cx="14287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42400" y="5105400"/>
            <a:ext cx="1905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51054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30900" y="51054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51054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90800" y="51054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23300" y="3962400"/>
            <a:ext cx="1041400" cy="105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85600" y="4013200"/>
            <a:ext cx="9525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14600" y="4102100"/>
            <a:ext cx="774700" cy="77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461000" y="4178300"/>
            <a:ext cx="1117600" cy="59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84400" y="4076700"/>
            <a:ext cx="800100" cy="812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03400" y="5295900"/>
            <a:ext cx="2019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latin typeface="Pretendard Bold"/>
              </a:rPr>
              <a:t>USER uploads resume and job description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4800" y="1041400"/>
            <a:ext cx="7150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PIPELINE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16500" y="5473700"/>
            <a:ext cx="201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latin typeface="Pretendard Bold"/>
              </a:rPr>
              <a:t>Text Extraction &amp; Text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8000" y="5486400"/>
            <a:ext cx="201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latin typeface="Pretendard Bold"/>
              </a:rPr>
              <a:t>Embedding Generation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52200" y="5486400"/>
            <a:ext cx="201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latin typeface="Pretendard Bold"/>
              </a:rPr>
              <a:t>Similarity Calculation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6400" y="5486400"/>
            <a:ext cx="201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333333"/>
                </a:solidFill>
                <a:latin typeface="Pretendard Bold"/>
              </a:rPr>
              <a:t>Gap Analysis &amp; Result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84800" y="1041400"/>
            <a:ext cx="7848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File Upload and Text Extraction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3657600"/>
            <a:ext cx="16941800" cy="300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Users can upload two types of file PDF and TXT in both resume and job description.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First of all the system extracts raw text content from these files using the PyPDF2 library for PDFs.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8300" y="673100"/>
            <a:ext cx="76962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Text Analysis &amp; Information Extraction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3657600"/>
            <a:ext cx="16941800" cy="417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The extracted text is processed using spaCy for natural language processing.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The system identifies and extracts several key components:</a:t>
            </a: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Skills </a:t>
            </a: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Education details</a:t>
            </a: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Years of experience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8300" y="990600"/>
            <a:ext cx="7696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Embedding Generation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3657600"/>
            <a:ext cx="16941800" cy="360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We are using BERT Models for this purposes.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Both resume and job description texts are converted into numerical vectors so that these vectors capture the semantic meaning of the documents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8300" y="990600"/>
            <a:ext cx="7696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Similarity Calculation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3657600"/>
            <a:ext cx="16941800" cy="360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The system calculates cosine similarity between resume and job description embeddings which produces a match score between 0-100%.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The score represents how well the resume aligns with the job requirements.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9728200"/>
            <a:ext cx="18376900" cy="57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9893300"/>
            <a:ext cx="5753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300" b="false" i="false" u="none" strike="noStrike" spc="300">
                <a:solidFill>
                  <a:srgbClr val="FFFFFF"/>
                </a:solidFill>
                <a:latin typeface="Pretendard Bold"/>
              </a:rPr>
              <a:t>SmartMatch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8300" y="990600"/>
            <a:ext cx="7696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false" i="false" u="none" strike="noStrike">
                <a:solidFill>
                  <a:srgbClr val="333333"/>
                </a:solidFill>
                <a:latin typeface="Pretendard Bold"/>
              </a:rPr>
              <a:t>Gap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2501900"/>
            <a:ext cx="16941800" cy="534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The system will compare to identify: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Missing skills (required in job but not found in resume)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Education gaps (required degrees/qualifications not present)</a:t>
            </a:r>
            <a:b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  <a:t>Experience gaps (years of experience difference)</a:t>
            </a:r>
            <a:br>
              <a:rPr lang="en-US" sz="3800" b="false" i="false" u="none" strike="noStrike">
                <a:solidFill>
                  <a:srgbClr val="000000"/>
                </a:solidFill>
                <a:latin typeface="Noto Sans CJK KR Regular"/>
              </a:rPr>
            </a:br>
          </a:p>
          <a:p>
            <a:pPr algn="l" lvl="1" indent="-342900" marL="8255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3800" b="false" i="false" u="none" strike="noStrike" spc="-100">
                <a:solidFill>
                  <a:srgbClr val="000000"/>
                </a:solidFill>
                <a:latin typeface="Noto Sans CJK KR Regular"/>
              </a:rPr>
              <a:t>Additional feedback based on context mismatches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